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70" r:id="rId12"/>
    <p:sldId id="264" r:id="rId13"/>
    <p:sldId id="265" r:id="rId14"/>
    <p:sldId id="266" r:id="rId15"/>
    <p:sldId id="267" r:id="rId16"/>
    <p:sldId id="271" r:id="rId17"/>
    <p:sldId id="274" r:id="rId18"/>
    <p:sldId id="275" r:id="rId19"/>
    <p:sldId id="272" r:id="rId20"/>
    <p:sldId id="273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31F27-AFA7-499C-B937-DA23D703B258}" type="datetimeFigureOut">
              <a:rPr lang="sk-SK" smtClean="0"/>
              <a:pPr/>
              <a:t>22. 6. 2011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126FA9-EECB-438D-82F5-6CA8407376A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31F27-AFA7-499C-B937-DA23D703B258}" type="datetimeFigureOut">
              <a:rPr lang="sk-SK" smtClean="0"/>
              <a:pPr/>
              <a:t>22. 6. 2011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126FA9-EECB-438D-82F5-6CA8407376A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31F27-AFA7-499C-B937-DA23D703B258}" type="datetimeFigureOut">
              <a:rPr lang="sk-SK" smtClean="0"/>
              <a:pPr/>
              <a:t>22. 6. 2011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126FA9-EECB-438D-82F5-6CA8407376A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0"/>
            <a:ext cx="756084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sk-SK" dirty="0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126FA9-EECB-438D-82F5-6CA8407376A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31F27-AFA7-499C-B937-DA23D703B258}" type="datetimeFigureOut">
              <a:rPr lang="sk-SK" smtClean="0"/>
              <a:pPr/>
              <a:t>22. 6. 2011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126FA9-EECB-438D-82F5-6CA8407376A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126FA9-EECB-438D-82F5-6CA8407376A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31F27-AFA7-499C-B937-DA23D703B258}" type="datetimeFigureOut">
              <a:rPr lang="sk-SK" smtClean="0"/>
              <a:pPr/>
              <a:t>22. 6. 2011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126FA9-EECB-438D-82F5-6CA8407376A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31F27-AFA7-499C-B937-DA23D703B258}" type="datetimeFigureOut">
              <a:rPr lang="sk-SK" smtClean="0"/>
              <a:pPr/>
              <a:t>22. 6. 2011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126FA9-EECB-438D-82F5-6CA8407376A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31F27-AFA7-499C-B937-DA23D703B258}" type="datetimeFigureOut">
              <a:rPr lang="sk-SK" smtClean="0"/>
              <a:pPr/>
              <a:t>22. 6. 2011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126FA9-EECB-438D-82F5-6CA8407376A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31F27-AFA7-499C-B937-DA23D703B258}" type="datetimeFigureOut">
              <a:rPr lang="sk-SK" smtClean="0"/>
              <a:pPr/>
              <a:t>22. 6. 2011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126FA9-EECB-438D-82F5-6CA8407376A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31F27-AFA7-499C-B937-DA23D703B258}" type="datetimeFigureOut">
              <a:rPr lang="sk-SK" smtClean="0"/>
              <a:pPr/>
              <a:t>22. 6. 2011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126FA9-EECB-438D-82F5-6CA8407376A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1403648" y="0"/>
            <a:ext cx="77403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dirty="0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475656" y="1600200"/>
            <a:ext cx="76683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71600" y="2132856"/>
            <a:ext cx="7772400" cy="1470025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chemeClr val="tx1"/>
                </a:solidFill>
              </a:rPr>
              <a:t>Rozvíjanie vedeckej a informačnej gramotnosti študentov </a:t>
            </a:r>
            <a:r>
              <a:rPr lang="sk-SK" b="1" dirty="0" smtClean="0">
                <a:solidFill>
                  <a:schemeClr val="tx1"/>
                </a:solidFill>
              </a:rPr>
              <a:t>v </a:t>
            </a:r>
            <a:r>
              <a:rPr lang="sk-SK" b="1" dirty="0" err="1">
                <a:solidFill>
                  <a:schemeClr val="tx1"/>
                </a:solidFill>
              </a:rPr>
              <a:t>e-learningovom</a:t>
            </a:r>
            <a:r>
              <a:rPr lang="sk-SK" b="1" dirty="0">
                <a:solidFill>
                  <a:schemeClr val="tx1"/>
                </a:solidFill>
              </a:rPr>
              <a:t> prostredí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51720" y="3861048"/>
            <a:ext cx="6400800" cy="1752600"/>
          </a:xfrm>
        </p:spPr>
        <p:txBody>
          <a:bodyPr/>
          <a:lstStyle/>
          <a:p>
            <a:endParaRPr lang="sk-SK" dirty="0" smtClean="0">
              <a:solidFill>
                <a:schemeClr val="tx1"/>
              </a:solidFill>
            </a:endParaRPr>
          </a:p>
          <a:p>
            <a:r>
              <a:rPr lang="sk-SK" dirty="0" smtClean="0">
                <a:solidFill>
                  <a:schemeClr val="tx1"/>
                </a:solidFill>
              </a:rPr>
              <a:t>Marián </a:t>
            </a:r>
            <a:r>
              <a:rPr lang="sk-SK" dirty="0" err="1" smtClean="0">
                <a:solidFill>
                  <a:schemeClr val="tx1"/>
                </a:solidFill>
              </a:rPr>
              <a:t>Kireš</a:t>
            </a:r>
            <a:endParaRPr lang="sk-SK" dirty="0" smtClean="0">
              <a:solidFill>
                <a:schemeClr val="tx1"/>
              </a:solidFill>
            </a:endParaRPr>
          </a:p>
          <a:p>
            <a:r>
              <a:rPr lang="sk-SK" dirty="0" err="1" smtClean="0">
                <a:solidFill>
                  <a:schemeClr val="tx1"/>
                </a:solidFill>
              </a:rPr>
              <a:t>marian.kires@upjs.sk</a:t>
            </a:r>
            <a:endParaRPr lang="sk-S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Špecializačné vzdelávanie učiteľov </a:t>
            </a:r>
            <a:br>
              <a:rPr lang="sk-SK" dirty="0" smtClean="0"/>
            </a:br>
            <a:r>
              <a:rPr lang="sk-SK" dirty="0" smtClean="0"/>
              <a:t>v rámci národných projektov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75656" y="1268760"/>
            <a:ext cx="7668344" cy="4857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dirty="0" smtClean="0"/>
              <a:t>Pre predmet fyzika sme pre rozvíjanie vymedzených dominantných kompetencií zaradili nasledujúci obsah: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b="1" dirty="0" smtClean="0"/>
              <a:t>Naučme študentov rozumieť modelom a modelovať</a:t>
            </a:r>
            <a:r>
              <a:rPr lang="sk-SK" dirty="0" smtClean="0"/>
              <a:t>: </a:t>
            </a:r>
          </a:p>
          <a:p>
            <a:r>
              <a:rPr lang="sk-SK" dirty="0" smtClean="0"/>
              <a:t>metóda statického modelovania, </a:t>
            </a:r>
          </a:p>
          <a:p>
            <a:r>
              <a:rPr lang="sk-SK" dirty="0" smtClean="0"/>
              <a:t>metóda dynamického modelovania, </a:t>
            </a:r>
          </a:p>
          <a:p>
            <a:r>
              <a:rPr lang="sk-SK" dirty="0" smtClean="0"/>
              <a:t>modelovane pomocou tabuľkového kalkulátora,</a:t>
            </a:r>
          </a:p>
          <a:p>
            <a:r>
              <a:rPr lang="sk-SK" dirty="0" smtClean="0"/>
              <a:t>ikonické modelovanie. </a:t>
            </a:r>
            <a:endParaRPr lang="sk-SK" dirty="0"/>
          </a:p>
        </p:txBody>
      </p:sp>
      <p:pic>
        <p:nvPicPr>
          <p:cNvPr id="4" name="Obrázok 3" descr="3_1_1_coach_mer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4804842"/>
            <a:ext cx="4356428" cy="193652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 descr="5_2b_ejs_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81907" y="4293096"/>
            <a:ext cx="2989517" cy="246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Špecializačné vzdelávanie učiteľov </a:t>
            </a:r>
            <a:br>
              <a:rPr lang="sk-SK" dirty="0" smtClean="0"/>
            </a:br>
            <a:r>
              <a:rPr lang="sk-SK" dirty="0" smtClean="0"/>
              <a:t>v rámci národných projektov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75656" y="1268760"/>
            <a:ext cx="7668344" cy="4857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dirty="0" smtClean="0"/>
              <a:t>Pre predmet fyzika sme pre rozvíjanie vymedzených dominantných kompetencií zaradili nasledujúci obsah: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b="1" dirty="0" smtClean="0"/>
              <a:t>Naučme študentov kontrolovať a monitorovať</a:t>
            </a:r>
            <a:r>
              <a:rPr lang="sk-SK" dirty="0" smtClean="0"/>
              <a:t>: </a:t>
            </a:r>
          </a:p>
          <a:p>
            <a:r>
              <a:rPr lang="sk-SK" dirty="0" smtClean="0"/>
              <a:t>reálny počítačom podporovaný (sprostredkovaný pomocou DT) experiment, </a:t>
            </a:r>
          </a:p>
          <a:p>
            <a:r>
              <a:rPr lang="sk-SK" dirty="0" smtClean="0"/>
              <a:t>riadený počítačom podporovaný experiment.</a:t>
            </a:r>
            <a:endParaRPr lang="sk-SK" dirty="0"/>
          </a:p>
        </p:txBody>
      </p:sp>
      <p:pic>
        <p:nvPicPr>
          <p:cNvPr id="5" name="Obrázok 4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4437112"/>
            <a:ext cx="3776266" cy="228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 descr="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3426" y="4450760"/>
            <a:ext cx="3278614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Špecializačné vzdelávanie učiteľov </a:t>
            </a:r>
            <a:br>
              <a:rPr lang="sk-SK" dirty="0" smtClean="0"/>
            </a:br>
            <a:r>
              <a:rPr lang="sk-SK" dirty="0" smtClean="0"/>
              <a:t>v rámci národných projektov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75656" y="1268760"/>
            <a:ext cx="7668344" cy="4857403"/>
          </a:xfrm>
        </p:spPr>
        <p:txBody>
          <a:bodyPr>
            <a:noAutofit/>
          </a:bodyPr>
          <a:lstStyle/>
          <a:p>
            <a:r>
              <a:rPr lang="sk-SK" dirty="0" smtClean="0"/>
              <a:t>Z pohľadu práce učiteľa za kľúčové pri príprave inovovaných prístupov vo vzdelávaní považujeme </a:t>
            </a:r>
            <a:r>
              <a:rPr lang="sk-SK" b="1" dirty="0" smtClean="0"/>
              <a:t>uvedomenie si didaktického problému</a:t>
            </a:r>
            <a:r>
              <a:rPr lang="sk-SK" dirty="0" smtClean="0"/>
              <a:t>, ktorý chceme pomocou moderných metód a digitálnych technológií riešiť. </a:t>
            </a:r>
          </a:p>
          <a:p>
            <a:r>
              <a:rPr lang="sk-SK" dirty="0" smtClean="0"/>
              <a:t>Našim cieľom je poukázať na riešenie problematických úloh a nie iba demonštrovať možnosti využívania modernej didaktickej techniky.</a:t>
            </a:r>
            <a:endParaRPr lang="sk-SK" dirty="0"/>
          </a:p>
        </p:txBody>
      </p:sp>
      <p:pic>
        <p:nvPicPr>
          <p:cNvPr id="4" name="Obrázok 3" descr="dut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4306342"/>
            <a:ext cx="3240360" cy="243502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Špecializačné vzdelávanie učiteľov </a:t>
            </a:r>
            <a:br>
              <a:rPr lang="sk-SK" dirty="0" smtClean="0"/>
            </a:br>
            <a:r>
              <a:rPr lang="sk-SK" dirty="0" smtClean="0"/>
              <a:t>v rámci národných projektov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75656" y="1268760"/>
            <a:ext cx="7668344" cy="4857403"/>
          </a:xfrm>
        </p:spPr>
        <p:txBody>
          <a:bodyPr>
            <a:noAutofit/>
          </a:bodyPr>
          <a:lstStyle/>
          <a:p>
            <a:r>
              <a:rPr lang="sk-SK" dirty="0" smtClean="0"/>
              <a:t>Našou snahou je, aby sme častokrát intuitívnu prácu učiteľov orientovali na overené vyučovacie metódy, pri ktorých sa sústreďujeme najmä na:</a:t>
            </a:r>
          </a:p>
          <a:p>
            <a:pPr lvl="1"/>
            <a:r>
              <a:rPr lang="sk-SK" dirty="0" smtClean="0"/>
              <a:t>aktívne poznávanie, </a:t>
            </a:r>
          </a:p>
          <a:p>
            <a:pPr lvl="1"/>
            <a:r>
              <a:rPr lang="sk-SK" dirty="0" smtClean="0"/>
              <a:t>porozumenie základným pojmom a javom, </a:t>
            </a:r>
          </a:p>
          <a:p>
            <a:pPr lvl="1"/>
            <a:r>
              <a:rPr lang="sk-SK" dirty="0" smtClean="0"/>
              <a:t>využívanie prvotných vedomostí študentov,</a:t>
            </a:r>
          </a:p>
          <a:p>
            <a:pPr lvl="1"/>
            <a:r>
              <a:rPr lang="sk-SK" dirty="0" smtClean="0"/>
              <a:t>objaviteľský prístup pri získavaní vlastných informácií.</a:t>
            </a:r>
            <a:endParaRPr lang="sk-SK" dirty="0"/>
          </a:p>
        </p:txBody>
      </p:sp>
      <p:pic>
        <p:nvPicPr>
          <p:cNvPr id="5" name="Obrázok 4" descr="mer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4221088"/>
            <a:ext cx="3656759" cy="2448272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Špecializačné vzdelávanie učiteľov </a:t>
            </a:r>
            <a:br>
              <a:rPr lang="sk-SK" dirty="0" smtClean="0"/>
            </a:br>
            <a:r>
              <a:rPr lang="sk-SK" dirty="0" smtClean="0"/>
              <a:t>v rámci národných projektov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03648" y="1268760"/>
            <a:ext cx="7740352" cy="48574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dirty="0" smtClean="0"/>
              <a:t>Medzi overené vyučovacie metódy radíme: </a:t>
            </a:r>
          </a:p>
          <a:p>
            <a:pPr marL="177800" indent="-177800"/>
            <a:r>
              <a:rPr lang="sk-SK" dirty="0" smtClean="0"/>
              <a:t>Interaktívne prednáškové demonštrácie </a:t>
            </a:r>
          </a:p>
          <a:p>
            <a:pPr marL="177800" indent="-177800"/>
            <a:r>
              <a:rPr lang="sk-SK" dirty="0" smtClean="0"/>
              <a:t>Otázkami a informáciami riadené vyučovanie</a:t>
            </a:r>
          </a:p>
          <a:p>
            <a:pPr marL="177800" indent="-177800"/>
            <a:r>
              <a:rPr lang="sk-SK" dirty="0" smtClean="0"/>
              <a:t>Učíme sa navzájom</a:t>
            </a:r>
          </a:p>
          <a:p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Ku každej z uvedených kompetencií,</a:t>
            </a:r>
            <a:br>
              <a:rPr lang="sk-SK" dirty="0" smtClean="0"/>
            </a:br>
            <a:r>
              <a:rPr lang="sk-SK" dirty="0" smtClean="0"/>
              <a:t>odporúčanému digitálnemu nástroju </a:t>
            </a:r>
            <a:br>
              <a:rPr lang="sk-SK" dirty="0" smtClean="0"/>
            </a:br>
            <a:r>
              <a:rPr lang="sk-SK" dirty="0" smtClean="0"/>
              <a:t>a použitej vyučovacej metóde sme </a:t>
            </a:r>
            <a:br>
              <a:rPr lang="sk-SK" dirty="0" smtClean="0"/>
            </a:br>
            <a:r>
              <a:rPr lang="sk-SK" dirty="0" smtClean="0"/>
              <a:t>pripravili </a:t>
            </a:r>
            <a:r>
              <a:rPr lang="sk-SK" b="1" dirty="0" smtClean="0"/>
              <a:t>ukážkové metodiky</a:t>
            </a:r>
            <a:r>
              <a:rPr lang="sk-SK" dirty="0" smtClean="0"/>
              <a:t>. </a:t>
            </a:r>
          </a:p>
          <a:p>
            <a:pPr marL="0" indent="0">
              <a:buNone/>
            </a:pPr>
            <a:r>
              <a:rPr lang="sk-SK" dirty="0" smtClean="0"/>
              <a:t>Vzhľadom k potrebe aktualizovať, rozširovať </a:t>
            </a:r>
            <a:br>
              <a:rPr lang="sk-SK" dirty="0" smtClean="0"/>
            </a:br>
            <a:r>
              <a:rPr lang="sk-SK" dirty="0" smtClean="0"/>
              <a:t>ale aj hodnotiť využiteľnosť vytvorených metodík </a:t>
            </a:r>
            <a:br>
              <a:rPr lang="sk-SK" dirty="0" smtClean="0"/>
            </a:br>
            <a:r>
              <a:rPr lang="sk-SK" dirty="0" smtClean="0"/>
              <a:t>v praktickej výučbe, sme LMS prostredie prepojili </a:t>
            </a:r>
            <a:br>
              <a:rPr lang="sk-SK" dirty="0" smtClean="0"/>
            </a:br>
            <a:r>
              <a:rPr lang="sk-SK" b="1" dirty="0" smtClean="0"/>
              <a:t>s digitálnou knižnicou vzdelávacích objektov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4" name="Obrázok 10" descr="01_d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340768"/>
            <a:ext cx="1055687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11" descr="02_md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636912"/>
            <a:ext cx="1062037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12" descr="F_Z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3573016"/>
            <a:ext cx="1077912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13" descr="F-S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5157192"/>
            <a:ext cx="1074737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Digitálna knižnica </a:t>
            </a:r>
            <a:br>
              <a:rPr lang="sk-SK" dirty="0" smtClean="0"/>
            </a:br>
            <a:r>
              <a:rPr lang="sk-SK" dirty="0" smtClean="0"/>
              <a:t>pre kontinuálne vzdelávanie učiteľov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75656" y="1268760"/>
            <a:ext cx="7668344" cy="4857403"/>
          </a:xfrm>
        </p:spPr>
        <p:txBody>
          <a:bodyPr>
            <a:noAutofit/>
          </a:bodyPr>
          <a:lstStyle/>
          <a:p>
            <a:r>
              <a:rPr lang="sk-SK" dirty="0" smtClean="0"/>
              <a:t>Na tvorbe vzdelávacích objektov pre kontinuálne vzdelávanie učiteľov pracuje </a:t>
            </a:r>
            <a:r>
              <a:rPr lang="sk-SK" b="1" dirty="0" smtClean="0"/>
              <a:t>skupina expertov </a:t>
            </a:r>
            <a:r>
              <a:rPr lang="sk-SK" dirty="0" smtClean="0"/>
              <a:t>z radov skúsených učiteľov a metodikov. </a:t>
            </a:r>
          </a:p>
        </p:txBody>
      </p:sp>
      <p:pic>
        <p:nvPicPr>
          <p:cNvPr id="4" name="Obrázok 3" descr="mvp0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492896"/>
            <a:ext cx="5184576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Digitálna knižnica </a:t>
            </a:r>
            <a:br>
              <a:rPr lang="sk-SK" dirty="0" smtClean="0"/>
            </a:br>
            <a:r>
              <a:rPr lang="sk-SK" dirty="0" smtClean="0"/>
              <a:t>pre kontinuálne vzdelávanie učiteľov</a:t>
            </a:r>
            <a:endParaRPr lang="sk-SK" dirty="0"/>
          </a:p>
        </p:txBody>
      </p:sp>
      <p:pic>
        <p:nvPicPr>
          <p:cNvPr id="4" name="Obrázok 3" descr="Schránka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4666" y="1340768"/>
            <a:ext cx="6381750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Digitálna knižnica </a:t>
            </a:r>
            <a:br>
              <a:rPr lang="sk-SK" dirty="0" smtClean="0"/>
            </a:br>
            <a:r>
              <a:rPr lang="sk-SK" dirty="0" smtClean="0"/>
              <a:t>pre kontinuálne vzdelávanie učiteľov</a:t>
            </a:r>
            <a:endParaRPr lang="sk-SK" dirty="0"/>
          </a:p>
        </p:txBody>
      </p:sp>
      <p:pic>
        <p:nvPicPr>
          <p:cNvPr id="6" name="Obrázok 5" descr="Schránka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2055" y="1331962"/>
            <a:ext cx="7210425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Digitálna knižnica </a:t>
            </a:r>
            <a:br>
              <a:rPr lang="sk-SK" dirty="0" smtClean="0"/>
            </a:br>
            <a:r>
              <a:rPr lang="sk-SK" dirty="0" smtClean="0"/>
              <a:t>pre kontinuálne vzdelávanie učiteľov</a:t>
            </a:r>
            <a:endParaRPr lang="sk-SK" dirty="0"/>
          </a:p>
        </p:txBody>
      </p:sp>
      <p:pic>
        <p:nvPicPr>
          <p:cNvPr id="7" name="Obrázok 6" descr="Schránka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4562" y="1268760"/>
            <a:ext cx="6011934" cy="3257776"/>
          </a:xfrm>
          <a:prstGeom prst="rect">
            <a:avLst/>
          </a:prstGeom>
        </p:spPr>
      </p:pic>
      <p:pic>
        <p:nvPicPr>
          <p:cNvPr id="5" name="Obrázok 4" descr="prac_list_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8" y="2873070"/>
            <a:ext cx="3131840" cy="3868298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Záver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75656" y="1268760"/>
            <a:ext cx="7668344" cy="4857403"/>
          </a:xfrm>
        </p:spPr>
        <p:txBody>
          <a:bodyPr>
            <a:noAutofit/>
          </a:bodyPr>
          <a:lstStyle/>
          <a:p>
            <a:r>
              <a:rPr lang="sk-SK" dirty="0" smtClean="0"/>
              <a:t>Potreba pripraviť učiteľov na vzdelávanie mládeže </a:t>
            </a:r>
            <a:br>
              <a:rPr lang="sk-SK" dirty="0" smtClean="0"/>
            </a:br>
            <a:r>
              <a:rPr lang="sk-SK" dirty="0" smtClean="0"/>
              <a:t>v informačnej spoločnosti nás priviedla k riešeniu problematiky rozvíjania vedeckej a informačnej gramotnosti študentov. </a:t>
            </a:r>
          </a:p>
          <a:p>
            <a:r>
              <a:rPr lang="sk-SK" dirty="0" smtClean="0"/>
              <a:t>V rámci národných projektov vytvárame:</a:t>
            </a:r>
          </a:p>
          <a:p>
            <a:pPr lvl="1"/>
            <a:r>
              <a:rPr lang="sk-SK" dirty="0" smtClean="0"/>
              <a:t>vzorové metodiky pre učiteľov, </a:t>
            </a:r>
          </a:p>
          <a:p>
            <a:pPr lvl="1"/>
            <a:r>
              <a:rPr lang="sk-SK" dirty="0" smtClean="0"/>
              <a:t>pracovné listy pre študentov, </a:t>
            </a:r>
          </a:p>
          <a:p>
            <a:pPr lvl="1"/>
            <a:r>
              <a:rPr lang="sk-SK" dirty="0" smtClean="0"/>
              <a:t>ukážky produktov a pod., </a:t>
            </a:r>
          </a:p>
          <a:p>
            <a:pPr marL="450850" lvl="1" indent="6350">
              <a:buNone/>
            </a:pPr>
            <a:r>
              <a:rPr lang="sk-SK" dirty="0" smtClean="0"/>
              <a:t>ktoré cez digitálnu knižnicu objektov sprístupňujeme </a:t>
            </a:r>
            <a:br>
              <a:rPr lang="sk-SK" dirty="0" smtClean="0"/>
            </a:br>
            <a:r>
              <a:rPr lang="sk-SK" dirty="0" smtClean="0"/>
              <a:t>v rámci LMS kurzu špecializačného vzdelávania učiteľov.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0"/>
            <a:ext cx="7488832" cy="1143000"/>
          </a:xfrm>
        </p:spPr>
        <p:txBody>
          <a:bodyPr/>
          <a:lstStyle/>
          <a:p>
            <a:pPr algn="r"/>
            <a:r>
              <a:rPr lang="sk-SK" dirty="0" smtClean="0"/>
              <a:t>Úvod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Špecifické potreby prípravy mládeže na uplatnenie </a:t>
            </a:r>
            <a:br>
              <a:rPr lang="sk-SK" dirty="0" smtClean="0"/>
            </a:br>
            <a:r>
              <a:rPr lang="sk-SK" dirty="0" smtClean="0"/>
              <a:t>v informačnej spoločnosti výraznou mierou vplývajú</a:t>
            </a:r>
            <a:br>
              <a:rPr lang="sk-SK" dirty="0" smtClean="0"/>
            </a:br>
            <a:r>
              <a:rPr lang="sk-SK" dirty="0" smtClean="0"/>
              <a:t>na vzdelávací proces. </a:t>
            </a:r>
          </a:p>
          <a:p>
            <a:r>
              <a:rPr lang="sk-SK" dirty="0" smtClean="0"/>
              <a:t>Internet a digitálne médiá sú dominantným zdrojom informácií. </a:t>
            </a:r>
          </a:p>
          <a:p>
            <a:r>
              <a:rPr lang="sk-SK" dirty="0" smtClean="0"/>
              <a:t>Informačný zdroj aktívne vstupuje do procesu vyhľadávania informácií.</a:t>
            </a:r>
          </a:p>
          <a:p>
            <a:r>
              <a:rPr lang="sk-SK" dirty="0" smtClean="0"/>
              <a:t>Multimediálne formy spracovania údajov výrazne ovplyvňujú prijímateľa.</a:t>
            </a:r>
          </a:p>
          <a:p>
            <a:r>
              <a:rPr lang="sk-SK" dirty="0" smtClean="0"/>
              <a:t>Aktuálny = on-line.</a:t>
            </a:r>
          </a:p>
          <a:p>
            <a:r>
              <a:rPr lang="sk-SK" dirty="0" smtClean="0"/>
              <a:t>Digitálne informácie majú univerzálne použitie.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403648" y="2977788"/>
            <a:ext cx="7740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/>
              <a:t>Ďakujem za pozornosť</a:t>
            </a:r>
            <a:endParaRPr lang="sk-SK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0"/>
            <a:ext cx="7416824" cy="1143000"/>
          </a:xfrm>
        </p:spPr>
        <p:txBody>
          <a:bodyPr/>
          <a:lstStyle/>
          <a:p>
            <a:pPr algn="r"/>
            <a:r>
              <a:rPr lang="sk-SK" dirty="0" smtClean="0"/>
              <a:t>Úvod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75656" y="1268760"/>
            <a:ext cx="7668344" cy="48574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dirty="0" smtClean="0"/>
              <a:t>Z pohľadu vzdelávania sa špecifikom stáva: </a:t>
            </a:r>
          </a:p>
          <a:p>
            <a:r>
              <a:rPr lang="sk-SK" dirty="0" smtClean="0"/>
              <a:t>rastúci podiel a význam </a:t>
            </a:r>
            <a:r>
              <a:rPr lang="sk-SK" dirty="0" err="1" smtClean="0"/>
              <a:t>informálneho</a:t>
            </a:r>
            <a:r>
              <a:rPr lang="sk-SK" dirty="0" smtClean="0"/>
              <a:t> vzdelávania, </a:t>
            </a:r>
          </a:p>
          <a:p>
            <a:r>
              <a:rPr lang="sk-SK" dirty="0" smtClean="0"/>
              <a:t>osvojovanie poznatkov len ako prostriedok k získavaniu zručností (kompetencií), </a:t>
            </a:r>
          </a:p>
          <a:p>
            <a:r>
              <a:rPr lang="sk-SK" dirty="0" smtClean="0"/>
              <a:t>cieľom vzdelávania je schopnosť neustále učiť sa (celoživotné vzdelávanie). </a:t>
            </a:r>
          </a:p>
          <a:p>
            <a:pPr>
              <a:buNone/>
            </a:pPr>
            <a:r>
              <a:rPr lang="sk-SK" dirty="0" smtClean="0"/>
              <a:t> </a:t>
            </a:r>
          </a:p>
          <a:p>
            <a:r>
              <a:rPr lang="sk-SK" dirty="0" smtClean="0"/>
              <a:t>Praktická realizácia </a:t>
            </a:r>
            <a:r>
              <a:rPr lang="sk-SK" dirty="0" err="1" smtClean="0"/>
              <a:t>kurikulárnej</a:t>
            </a:r>
            <a:r>
              <a:rPr lang="sk-SK" dirty="0" smtClean="0"/>
              <a:t> reformy vzdelávania </a:t>
            </a:r>
            <a:br>
              <a:rPr lang="sk-SK" dirty="0" smtClean="0"/>
            </a:br>
            <a:r>
              <a:rPr lang="sk-SK" dirty="0" smtClean="0"/>
              <a:t>na Slovensku začala školským rokom 2008/09. </a:t>
            </a:r>
          </a:p>
          <a:p>
            <a:r>
              <a:rPr lang="sk-SK" dirty="0" smtClean="0"/>
              <a:t>V oblasti fyzikálneho vzdelávania ako jednu </a:t>
            </a:r>
            <a:br>
              <a:rPr lang="sk-SK" dirty="0" smtClean="0"/>
            </a:br>
            <a:r>
              <a:rPr lang="sk-SK" dirty="0" smtClean="0"/>
              <a:t>z dominantných aktivít vidíme orientáciu na rozvíjanie vedeckej a informačnej gramotnosti študentov.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Vedecká a informačná gramotnosť študenta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75656" y="1268760"/>
            <a:ext cx="7668344" cy="4857403"/>
          </a:xfrm>
        </p:spPr>
        <p:txBody>
          <a:bodyPr/>
          <a:lstStyle/>
          <a:p>
            <a:r>
              <a:rPr lang="sk-SK" dirty="0" smtClean="0"/>
              <a:t>Komplex zručností pokrývajúcich základy vedeckej tvorivej činnosti klasifikujeme pojmom </a:t>
            </a:r>
            <a:r>
              <a:rPr lang="sk-SK" b="1" dirty="0" smtClean="0"/>
              <a:t>vedecká gramotnosť</a:t>
            </a:r>
            <a:r>
              <a:rPr lang="sk-SK" dirty="0" smtClean="0"/>
              <a:t>.</a:t>
            </a:r>
          </a:p>
          <a:p>
            <a:r>
              <a:rPr lang="sk-SK" b="1" dirty="0" smtClean="0"/>
              <a:t>Informačná gramotnosť</a:t>
            </a:r>
            <a:r>
              <a:rPr lang="sk-SK" dirty="0" smtClean="0"/>
              <a:t> predstavuje schopnosť vyhodnocovať informácie z rôznych médií, rozpoznať, kedy je informácia potrebná, lokalizovať, syntetizovať </a:t>
            </a:r>
            <a:br>
              <a:rPr lang="sk-SK" dirty="0" smtClean="0"/>
            </a:br>
            <a:r>
              <a:rPr lang="sk-SK" dirty="0" smtClean="0"/>
              <a:t>a používať informácie efektívne a dosiahnuť tieto úlohy </a:t>
            </a:r>
            <a:br>
              <a:rPr lang="sk-SK" dirty="0" smtClean="0"/>
            </a:br>
            <a:r>
              <a:rPr lang="sk-SK" dirty="0" smtClean="0"/>
              <a:t>s využitím technológií, komunikácie a elektronických zdrojov.</a:t>
            </a:r>
            <a:endParaRPr lang="sk-SK" dirty="0"/>
          </a:p>
        </p:txBody>
      </p:sp>
      <p:pic>
        <p:nvPicPr>
          <p:cNvPr id="4" name="Obrázok 3" descr="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378752"/>
            <a:ext cx="3775444" cy="2321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Vedecká a informačná gramotnosť študenta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75656" y="1268760"/>
            <a:ext cx="7668344" cy="4857403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V kontexte rozvoja vedeckej gramotnosti je možné a účelné súčasné rozvíjanie informačnej gramotnosti v štyroch oblastiach:</a:t>
            </a:r>
          </a:p>
          <a:p>
            <a:pPr lvl="0"/>
            <a:r>
              <a:rPr lang="sk-SK" sz="2000" dirty="0" smtClean="0"/>
              <a:t>objavovať a skúmať svet okolo nás pomocou DT, </a:t>
            </a:r>
          </a:p>
          <a:p>
            <a:pPr lvl="0"/>
            <a:r>
              <a:rPr lang="sk-SK" sz="2000" dirty="0" smtClean="0"/>
              <a:t>tvoriť a rozvíjať myšlienky pre porozumenie </a:t>
            </a:r>
            <a:br>
              <a:rPr lang="sk-SK" sz="2000" dirty="0" smtClean="0"/>
            </a:br>
            <a:r>
              <a:rPr lang="sk-SK" sz="2000" dirty="0" smtClean="0"/>
              <a:t>sveta okolo nás pomocou DT,</a:t>
            </a:r>
          </a:p>
          <a:p>
            <a:pPr lvl="0"/>
            <a:r>
              <a:rPr lang="sk-SK" sz="2000" dirty="0" smtClean="0"/>
              <a:t>vymieňať a zdieľať informácie s ostatnými </a:t>
            </a:r>
            <a:br>
              <a:rPr lang="sk-SK" sz="2000" dirty="0" smtClean="0"/>
            </a:br>
            <a:r>
              <a:rPr lang="sk-SK" sz="2000" dirty="0" smtClean="0"/>
              <a:t>pomocou DT,</a:t>
            </a:r>
          </a:p>
          <a:p>
            <a:r>
              <a:rPr lang="sk-SK" sz="2000" dirty="0" smtClean="0"/>
              <a:t>kriticky myslieť, hodnotiť, </a:t>
            </a:r>
            <a:br>
              <a:rPr lang="sk-SK" sz="2000" dirty="0" smtClean="0"/>
            </a:br>
            <a:r>
              <a:rPr lang="sk-SK" sz="2000" dirty="0" smtClean="0"/>
              <a:t>rozhodovať sa v akejkoľvek fáze práce.</a:t>
            </a:r>
            <a:endParaRPr lang="sk-SK" sz="2000" dirty="0"/>
          </a:p>
        </p:txBody>
      </p:sp>
      <p:pic>
        <p:nvPicPr>
          <p:cNvPr id="5" name="Obrázok 4" descr="competencie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4559" y="3573016"/>
            <a:ext cx="3379441" cy="3284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Vedecká a informačná gramotnosť študenta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75656" y="1268760"/>
            <a:ext cx="7668344" cy="4857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 smtClean="0"/>
              <a:t>Výskumy preukázali efektívnosť rozvíjania nasledujúcich </a:t>
            </a:r>
            <a:r>
              <a:rPr lang="sk-SK" b="1" dirty="0" smtClean="0"/>
              <a:t>dominantných kompetencií </a:t>
            </a:r>
            <a:r>
              <a:rPr lang="sk-SK" dirty="0" smtClean="0"/>
              <a:t>v prírodovedných predmetoch:</a:t>
            </a:r>
          </a:p>
          <a:p>
            <a:pPr lvl="0"/>
            <a:r>
              <a:rPr lang="sk-SK" dirty="0" smtClean="0"/>
              <a:t>vyhľadávať a selektovať informácie,</a:t>
            </a:r>
          </a:p>
          <a:p>
            <a:pPr lvl="0"/>
            <a:r>
              <a:rPr lang="sk-SK" dirty="0" smtClean="0"/>
              <a:t>organizovať a skúmať,</a:t>
            </a:r>
          </a:p>
          <a:p>
            <a:pPr lvl="0"/>
            <a:r>
              <a:rPr lang="sk-SK" dirty="0" smtClean="0"/>
              <a:t>chápať modely a modelovať,</a:t>
            </a:r>
          </a:p>
          <a:p>
            <a:r>
              <a:rPr lang="sk-SK" dirty="0" smtClean="0"/>
              <a:t>kontrolovať a monitorovať javy.</a:t>
            </a:r>
          </a:p>
          <a:p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Nakoľko však v praxi aktívne pôsobiaca komunita učiteľov nemá skúsenosti a častokrát ani teoretické vedomosti </a:t>
            </a:r>
            <a:br>
              <a:rPr lang="sk-SK" dirty="0" smtClean="0"/>
            </a:br>
            <a:r>
              <a:rPr lang="sk-SK" dirty="0" smtClean="0"/>
              <a:t>o moderných vyučovacích metódach a na kompetenciách založenom vzdelávaní, je potrebné venovať pozornosť </a:t>
            </a:r>
            <a:r>
              <a:rPr lang="sk-SK" b="1" dirty="0" smtClean="0"/>
              <a:t>kontinuálnemu vzdelávaniu učiteľov</a:t>
            </a:r>
            <a:r>
              <a:rPr lang="sk-SK" dirty="0" smtClean="0"/>
              <a:t>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Špecializačné vzdelávanie učiteľov </a:t>
            </a:r>
            <a:br>
              <a:rPr lang="sk-SK" dirty="0" smtClean="0"/>
            </a:br>
            <a:r>
              <a:rPr lang="sk-SK" dirty="0" smtClean="0"/>
              <a:t>v rámci národných projektov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75656" y="1268760"/>
            <a:ext cx="7668344" cy="4857403"/>
          </a:xfrm>
        </p:spPr>
        <p:txBody>
          <a:bodyPr>
            <a:noAutofit/>
          </a:bodyPr>
          <a:lstStyle/>
          <a:p>
            <a:r>
              <a:rPr lang="sk-SK" dirty="0" smtClean="0"/>
              <a:t>Reálny dopad na širšiu skupinu učiteľov je však možné realizovať len v rámci národných projektov.</a:t>
            </a:r>
          </a:p>
          <a:p>
            <a:r>
              <a:rPr lang="sk-SK" dirty="0" smtClean="0"/>
              <a:t>Na Slovensku sa aktuálne realizujú národné projekty Modernizácia vzdelávacieho procesu na základných </a:t>
            </a:r>
            <a:br>
              <a:rPr lang="sk-SK" dirty="0" smtClean="0"/>
            </a:br>
            <a:r>
              <a:rPr lang="sk-SK" dirty="0" smtClean="0"/>
              <a:t>a stredných školách, do ktorých je zapojených </a:t>
            </a:r>
            <a:br>
              <a:rPr lang="sk-SK" dirty="0" smtClean="0"/>
            </a:br>
            <a:r>
              <a:rPr lang="sk-SK" b="1" dirty="0" smtClean="0"/>
              <a:t>6850 učiteľov</a:t>
            </a:r>
            <a:r>
              <a:rPr lang="sk-SK" dirty="0" smtClean="0"/>
              <a:t>. </a:t>
            </a:r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Kontinuálne vzdelávanie učiteľov sme rozdelili do troch modulov: </a:t>
            </a:r>
          </a:p>
          <a:p>
            <a:pPr lvl="1">
              <a:buNone/>
            </a:pPr>
            <a:r>
              <a:rPr lang="sk-SK" dirty="0" smtClean="0"/>
              <a:t>	</a:t>
            </a:r>
            <a:r>
              <a:rPr lang="sk-SK" sz="2000" dirty="0" smtClean="0"/>
              <a:t>Digitálna gramotnosť učiteľa</a:t>
            </a:r>
          </a:p>
          <a:p>
            <a:pPr lvl="1">
              <a:buNone/>
            </a:pPr>
            <a:r>
              <a:rPr lang="sk-SK" sz="2000" dirty="0" smtClean="0"/>
              <a:t>	Moderná didaktická technika v práci učiteľa </a:t>
            </a:r>
          </a:p>
          <a:p>
            <a:pPr lvl="1">
              <a:buNone/>
            </a:pPr>
            <a:r>
              <a:rPr lang="sk-SK" sz="2000" dirty="0" smtClean="0"/>
              <a:t>	Využitie IKT v predmete Fyzika na základnej (strednej) škole</a:t>
            </a:r>
            <a:endParaRPr lang="sk-SK" sz="2000" dirty="0"/>
          </a:p>
        </p:txBody>
      </p:sp>
      <p:pic>
        <p:nvPicPr>
          <p:cNvPr id="4" name="Obrázok 8" descr="LOGO mvpZS 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364408"/>
            <a:ext cx="178593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9" descr="LOGO mvpSS color ti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364408"/>
            <a:ext cx="178593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Špecializačné vzdelávanie učiteľov </a:t>
            </a:r>
            <a:br>
              <a:rPr lang="sk-SK" dirty="0" smtClean="0"/>
            </a:br>
            <a:r>
              <a:rPr lang="sk-SK" dirty="0" smtClean="0"/>
              <a:t>v rámci národných projektov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75656" y="1268760"/>
            <a:ext cx="7668344" cy="4857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dirty="0" smtClean="0"/>
              <a:t>Pre predmet fyzika sme pre rozvíjanie vymedzených dominantných kompetencií zaradili nasledujúci obsah: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b="1" dirty="0" smtClean="0"/>
              <a:t>Naučme študentov vyhľadávať a selektovať</a:t>
            </a:r>
            <a:r>
              <a:rPr lang="sk-SK" dirty="0" smtClean="0"/>
              <a:t>: </a:t>
            </a:r>
          </a:p>
          <a:p>
            <a:r>
              <a:rPr lang="sk-SK" dirty="0" smtClean="0"/>
              <a:t>on-line a </a:t>
            </a:r>
            <a:r>
              <a:rPr lang="sk-SK" dirty="0" err="1" smtClean="0"/>
              <a:t>off-line</a:t>
            </a:r>
            <a:r>
              <a:rPr lang="sk-SK" dirty="0" smtClean="0"/>
              <a:t> informačné zdroje, </a:t>
            </a:r>
          </a:p>
          <a:p>
            <a:r>
              <a:rPr lang="sk-SK" dirty="0" smtClean="0"/>
              <a:t>digitálny vzdelávací obsah Planéta vedomostí. 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5" name="Obrázok 4" descr="ejs_dve_kvapali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73068" y="3861048"/>
            <a:ext cx="3309321" cy="28356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Špecializačné vzdelávanie učiteľov </a:t>
            </a:r>
            <a:br>
              <a:rPr lang="sk-SK" dirty="0" smtClean="0"/>
            </a:br>
            <a:r>
              <a:rPr lang="sk-SK" dirty="0" smtClean="0"/>
              <a:t>v rámci národných projektov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75656" y="1268760"/>
            <a:ext cx="7668344" cy="4857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dirty="0" smtClean="0"/>
              <a:t>Pre predmet fyzika sme pre rozvíjanie vymedzených dominantných kompetencií zaradili nasledujúci obsah: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b="1" dirty="0" smtClean="0"/>
              <a:t>Naučme študentov skúmať a objavovať</a:t>
            </a:r>
            <a:r>
              <a:rPr lang="sk-SK" dirty="0" smtClean="0"/>
              <a:t>: </a:t>
            </a:r>
          </a:p>
          <a:p>
            <a:r>
              <a:rPr lang="sk-SK" dirty="0" smtClean="0"/>
              <a:t>reálny počítačom podporovaný </a:t>
            </a:r>
            <a:r>
              <a:rPr lang="sk-SK" dirty="0" err="1" smtClean="0"/>
              <a:t>exp</a:t>
            </a:r>
            <a:r>
              <a:rPr lang="sk-SK" dirty="0" smtClean="0"/>
              <a:t>., </a:t>
            </a:r>
          </a:p>
          <a:p>
            <a:r>
              <a:rPr lang="sk-SK" dirty="0" smtClean="0"/>
              <a:t>reálny počítačom podporovaný </a:t>
            </a:r>
            <a:r>
              <a:rPr lang="sk-SK" dirty="0" err="1" smtClean="0"/>
              <a:t>exp</a:t>
            </a:r>
            <a:r>
              <a:rPr lang="sk-SK" dirty="0" smtClean="0"/>
              <a:t>. </a:t>
            </a:r>
            <a:br>
              <a:rPr lang="sk-SK" dirty="0" smtClean="0"/>
            </a:br>
            <a:r>
              <a:rPr lang="sk-SK" dirty="0" smtClean="0"/>
              <a:t>so zvukovou kartou, </a:t>
            </a:r>
          </a:p>
          <a:p>
            <a:r>
              <a:rPr lang="sk-SK" dirty="0" err="1" smtClean="0"/>
              <a:t>vidoemeranie</a:t>
            </a:r>
            <a:r>
              <a:rPr lang="sk-SK" dirty="0" smtClean="0"/>
              <a:t>, </a:t>
            </a:r>
            <a:r>
              <a:rPr lang="sk-SK" dirty="0" err="1" smtClean="0"/>
              <a:t>videoanalýza</a:t>
            </a:r>
            <a:r>
              <a:rPr lang="sk-SK" dirty="0" smtClean="0"/>
              <a:t>, </a:t>
            </a:r>
          </a:p>
          <a:p>
            <a:r>
              <a:rPr lang="sk-SK" dirty="0" smtClean="0"/>
              <a:t>vzdialený experiment, </a:t>
            </a:r>
          </a:p>
          <a:p>
            <a:r>
              <a:rPr lang="sk-SK" dirty="0" smtClean="0"/>
              <a:t>virtuálny experiment pomocou </a:t>
            </a:r>
            <a:br>
              <a:rPr lang="sk-SK" dirty="0" smtClean="0"/>
            </a:br>
            <a:r>
              <a:rPr lang="sk-SK" dirty="0" smtClean="0"/>
              <a:t>počítačových simulácií.</a:t>
            </a:r>
            <a:endParaRPr lang="sk-SK" dirty="0"/>
          </a:p>
        </p:txBody>
      </p:sp>
      <p:pic>
        <p:nvPicPr>
          <p:cNvPr id="4" name="Obrázok 3" descr="MK0821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0728" y="4262032"/>
            <a:ext cx="3096344" cy="23235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Ob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036972"/>
            <a:ext cx="2152154" cy="210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499</Words>
  <Application>Microsoft Office PowerPoint</Application>
  <PresentationFormat>Prezentácia na obrazovke (4:3)</PresentationFormat>
  <Paragraphs>104</Paragraphs>
  <Slides>20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1" baseType="lpstr">
      <vt:lpstr>Motív Office</vt:lpstr>
      <vt:lpstr>Rozvíjanie vedeckej a informačnej gramotnosti študentov v e-learningovom prostredí</vt:lpstr>
      <vt:lpstr>Úvod</vt:lpstr>
      <vt:lpstr>Úvod</vt:lpstr>
      <vt:lpstr>Vedecká a informačná gramotnosť študenta</vt:lpstr>
      <vt:lpstr>Vedecká a informačná gramotnosť študenta</vt:lpstr>
      <vt:lpstr>Vedecká a informačná gramotnosť študenta</vt:lpstr>
      <vt:lpstr>Špecializačné vzdelávanie učiteľov  v rámci národných projektov</vt:lpstr>
      <vt:lpstr>Špecializačné vzdelávanie učiteľov  v rámci národných projektov</vt:lpstr>
      <vt:lpstr>Špecializačné vzdelávanie učiteľov  v rámci národných projektov</vt:lpstr>
      <vt:lpstr>Špecializačné vzdelávanie učiteľov  v rámci národných projektov</vt:lpstr>
      <vt:lpstr>Špecializačné vzdelávanie učiteľov  v rámci národných projektov</vt:lpstr>
      <vt:lpstr>Špecializačné vzdelávanie učiteľov  v rámci národných projektov</vt:lpstr>
      <vt:lpstr>Špecializačné vzdelávanie učiteľov  v rámci národných projektov</vt:lpstr>
      <vt:lpstr>Špecializačné vzdelávanie učiteľov  v rámci národných projektov</vt:lpstr>
      <vt:lpstr>Digitálna knižnica  pre kontinuálne vzdelávanie učiteľov</vt:lpstr>
      <vt:lpstr>Digitálna knižnica  pre kontinuálne vzdelávanie učiteľov</vt:lpstr>
      <vt:lpstr>Digitálna knižnica  pre kontinuálne vzdelávanie učiteľov</vt:lpstr>
      <vt:lpstr>Digitálna knižnica  pre kontinuálne vzdelávanie učiteľov</vt:lpstr>
      <vt:lpstr>Záver</vt:lpstr>
      <vt:lpstr>Snímka 20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Rozvíjanie vedeckej a informačnej gramotnosti študentov  v e-learningovom prostredí</dc:title>
  <dc:creator>kiresova</dc:creator>
  <cp:lastModifiedBy>kiresova</cp:lastModifiedBy>
  <cp:revision>43</cp:revision>
  <dcterms:created xsi:type="dcterms:W3CDTF">2011-06-21T23:12:39Z</dcterms:created>
  <dcterms:modified xsi:type="dcterms:W3CDTF">2011-06-22T16:29:01Z</dcterms:modified>
</cp:coreProperties>
</file>