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187450" cy="6858000"/>
          </a:xfrm>
          <a:prstGeom prst="rect">
            <a:avLst/>
          </a:prstGeom>
          <a:solidFill>
            <a:srgbClr val="00612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white">
          <a:xfrm>
            <a:off x="500063" y="990600"/>
            <a:ext cx="3784600" cy="1905000"/>
          </a:xfrm>
          <a:prstGeom prst="roundRect">
            <a:avLst>
              <a:gd name="adj" fmla="val 50000"/>
            </a:avLst>
          </a:prstGeom>
          <a:solidFill>
            <a:srgbClr val="F9FDE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  <a:cs typeface="Arial" charset="0"/>
            </a:endParaRPr>
          </a:p>
        </p:txBody>
      </p:sp>
      <p:pic>
        <p:nvPicPr>
          <p:cNvPr id="6" name="Picture 10" descr="Lo-knih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868863"/>
            <a:ext cx="13684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43438" y="3933825"/>
            <a:ext cx="4013200" cy="12954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 b="1"/>
            </a:lvl1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5129" name="AutoShape 9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0">
                <a:solidFill>
                  <a:schemeClr val="bg1"/>
                </a:solidFill>
              </a:defRPr>
            </a:lvl1pPr>
          </a:lstStyle>
          <a:p>
            <a:fld id="{DEE1570C-53BA-43D6-9A44-2AB96E755939}" type="datetimeFigureOut">
              <a:rPr lang="cs-CZ" smtClean="0"/>
              <a:t>21.6.2011</a:t>
            </a:fld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 algn="r">
              <a:defRPr sz="1400" b="0"/>
            </a:lvl1pPr>
          </a:lstStyle>
          <a:p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F3EE5CBC-0F0D-4BB8-ABD1-8C3CA0628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49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1570C-53BA-43D6-9A44-2AB96E755939}" type="datetimeFigureOut">
              <a:rPr lang="cs-CZ" smtClean="0"/>
              <a:t>21.6.2011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E5CBC-0F0D-4BB8-ABD1-8C3CA0628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16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9250" y="692150"/>
            <a:ext cx="1981200" cy="53943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55650" y="692150"/>
            <a:ext cx="5791200" cy="53943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1570C-53BA-43D6-9A44-2AB96E755939}" type="datetimeFigureOut">
              <a:rPr lang="cs-CZ" smtClean="0"/>
              <a:t>21.6.2011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E5CBC-0F0D-4BB8-ABD1-8C3CA0628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37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1570C-53BA-43D6-9A44-2AB96E755939}" type="datetimeFigureOut">
              <a:rPr lang="cs-CZ" smtClean="0"/>
              <a:t>21.6.2011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E5CBC-0F0D-4BB8-ABD1-8C3CA0628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76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1570C-53BA-43D6-9A44-2AB96E755939}" type="datetimeFigureOut">
              <a:rPr lang="cs-CZ" smtClean="0"/>
              <a:t>21.6.2011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E5CBC-0F0D-4BB8-ABD1-8C3CA0628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02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060575"/>
            <a:ext cx="3770313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0913" y="2060575"/>
            <a:ext cx="3770312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1570C-53BA-43D6-9A44-2AB96E755939}" type="datetimeFigureOut">
              <a:rPr lang="cs-CZ" smtClean="0"/>
              <a:t>21.6.2011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E5CBC-0F0D-4BB8-ABD1-8C3CA0628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29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1570C-53BA-43D6-9A44-2AB96E755939}" type="datetimeFigureOut">
              <a:rPr lang="cs-CZ" smtClean="0"/>
              <a:t>21.6.2011</a:t>
            </a:fld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E5CBC-0F0D-4BB8-ABD1-8C3CA0628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02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1570C-53BA-43D6-9A44-2AB96E755939}" type="datetimeFigureOut">
              <a:rPr lang="cs-CZ" smtClean="0"/>
              <a:t>21.6.2011</a:t>
            </a:fld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E5CBC-0F0D-4BB8-ABD1-8C3CA0628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3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1570C-53BA-43D6-9A44-2AB96E755939}" type="datetimeFigureOut">
              <a:rPr lang="cs-CZ" smtClean="0"/>
              <a:t>21.6.2011</a:t>
            </a:fld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E5CBC-0F0D-4BB8-ABD1-8C3CA0628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23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1570C-53BA-43D6-9A44-2AB96E755939}" type="datetimeFigureOut">
              <a:rPr lang="cs-CZ" smtClean="0"/>
              <a:t>21.6.2011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E5CBC-0F0D-4BB8-ABD1-8C3CA0628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29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1570C-53BA-43D6-9A44-2AB96E755939}" type="datetimeFigureOut">
              <a:rPr lang="cs-CZ" smtClean="0"/>
              <a:t>21.6.2011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E5CBC-0F0D-4BB8-ABD1-8C3CA0628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58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tv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146950" y="-72755125"/>
            <a:ext cx="125406150" cy="1524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AutoShape 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692150"/>
            <a:ext cx="7924800" cy="1011238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060575"/>
            <a:ext cx="7693025" cy="402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Arial" charset="0"/>
                <a:cs typeface="+mn-cs"/>
              </a:defRPr>
            </a:lvl1pPr>
          </a:lstStyle>
          <a:p>
            <a:fld id="{DEE1570C-53BA-43D6-9A44-2AB96E755939}" type="datetimeFigureOut">
              <a:rPr lang="cs-CZ" smtClean="0"/>
              <a:t>21.6.2011</a:t>
            </a:fld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5963" y="6248400"/>
            <a:ext cx="2892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1">
                <a:latin typeface="Arial" charset="0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defRPr sz="2600" b="1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fld id="{F3EE5CBC-0F0D-4BB8-ABD1-8C3CA062858C}" type="slidenum">
              <a:rPr lang="cs-CZ" smtClean="0"/>
              <a:t>‹#›</a:t>
            </a:fld>
            <a:endParaRPr lang="cs-CZ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468313" cy="6858000"/>
          </a:xfrm>
          <a:prstGeom prst="rect">
            <a:avLst/>
          </a:prstGeom>
          <a:solidFill>
            <a:srgbClr val="00612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>
              <a:defRPr/>
            </a:pPr>
            <a:endParaRPr lang="cs-CZ">
              <a:latin typeface="Arial" charset="0"/>
              <a:cs typeface="Arial" charset="0"/>
            </a:endParaRPr>
          </a:p>
        </p:txBody>
      </p:sp>
      <p:pic>
        <p:nvPicPr>
          <p:cNvPr id="1033" name="Picture 9" descr="Lo-knih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734050"/>
            <a:ext cx="7239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Comic Sans MS" pitchFamily="66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Comic Sans MS" pitchFamily="66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Comic Sans MS" pitchFamily="66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Comic Sans MS" pitchFamily="66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000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viwiki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Jiří Dlouhý</a:t>
            </a:r>
          </a:p>
          <a:p>
            <a:r>
              <a:rPr lang="cs-CZ" dirty="0" smtClean="0"/>
              <a:t>Centrum pro otázky životního prostředí UK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Výuka v otevřeném virtuálním prostoru – Wikipedie, nebo vlastní wiki?</a:t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432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429141"/>
              </p:ext>
            </p:extLst>
          </p:nvPr>
        </p:nvGraphicFramePr>
        <p:xfrm>
          <a:off x="3995936" y="0"/>
          <a:ext cx="5001844" cy="6624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8059"/>
                <a:gridCol w="1123717"/>
                <a:gridCol w="1290068"/>
              </a:tblGrid>
              <a:tr h="3494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Název stránky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Enviwiki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Wikipedie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494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Biodiverzita‎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494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Globalizace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12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494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Voda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3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1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494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Koloběh vody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6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494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ISO 14000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–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494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Bioplynová stanice ☺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–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494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Slaměný dům ☺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8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–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494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Vzduch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6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1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494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Vegetační stupně ☺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1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3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494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Komunální odpad ☺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2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–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494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Koloběh uhlíku 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1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3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494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Červená kniha ☺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4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–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494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Koloběh síry ☺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1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494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Krajina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17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1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494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Ekosystém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3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1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494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Koloběh dusíku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4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1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494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Koloběh fosforu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–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352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Atmosféra Země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1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70238" y="20526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83568" y="526912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Srovnání pozice ve vyhledávačích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34362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Wiki software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Umožňuje tvorbu textů, úpravy, aktualizace</a:t>
            </a:r>
          </a:p>
          <a:p>
            <a:r>
              <a:rPr lang="cs-CZ" dirty="0" smtClean="0"/>
              <a:t>Jednoduché editační prostředky</a:t>
            </a:r>
          </a:p>
          <a:p>
            <a:r>
              <a:rPr lang="cs-CZ" dirty="0" smtClean="0"/>
              <a:t>Demokratizace webového prostoru</a:t>
            </a:r>
          </a:p>
          <a:p>
            <a:r>
              <a:rPr lang="cs-CZ" dirty="0" smtClean="0"/>
              <a:t>Možnost dialogu</a:t>
            </a:r>
          </a:p>
          <a:p>
            <a:r>
              <a:rPr lang="cs-CZ" dirty="0" smtClean="0"/>
              <a:t>Prostor pro spolupráci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42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využití wiki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společná znalostní báze, encyklopedie,</a:t>
            </a:r>
          </a:p>
          <a:p>
            <a:pPr lvl="0"/>
            <a:r>
              <a:rPr lang="cs-CZ" dirty="0"/>
              <a:t>brainstorming, diskuse,</a:t>
            </a:r>
          </a:p>
          <a:p>
            <a:pPr lvl="0"/>
            <a:r>
              <a:rPr lang="cs-CZ" dirty="0"/>
              <a:t>skupinový projekt,</a:t>
            </a:r>
          </a:p>
          <a:p>
            <a:pPr lvl="0"/>
            <a:r>
              <a:rPr lang="cs-CZ" dirty="0"/>
              <a:t>vytváření seznamů,</a:t>
            </a:r>
          </a:p>
          <a:p>
            <a:pPr lvl="0"/>
            <a:r>
              <a:rPr lang="cs-CZ" dirty="0"/>
              <a:t>sbírka odkazů,</a:t>
            </a:r>
          </a:p>
          <a:p>
            <a:pPr lvl="0"/>
            <a:r>
              <a:rPr lang="cs-CZ" dirty="0"/>
              <a:t>psaní společných textů, knih,</a:t>
            </a:r>
          </a:p>
          <a:p>
            <a:pPr lvl="0"/>
            <a:r>
              <a:rPr lang="cs-CZ" dirty="0"/>
              <a:t>budování archivu.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96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803124"/>
              </p:ext>
            </p:extLst>
          </p:nvPr>
        </p:nvGraphicFramePr>
        <p:xfrm>
          <a:off x="0" y="116632"/>
          <a:ext cx="9108504" cy="7329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7824"/>
                <a:gridCol w="2736304"/>
                <a:gridCol w="3384376"/>
              </a:tblGrid>
              <a:tr h="2486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Čistá wiki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Wikipedie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Vlastní wiki pro výuku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</a:tr>
              <a:tr h="4972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Anonymní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Přispívající uživatelé jsou zaznamenáváni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Uživatelé jsou zaznamenáváni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</a:tr>
              <a:tr h="7459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Obsah je "veřejná doména"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Obsah dostupný pod licencí CC  BY–SA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Můžeme volit různé autorské licence pro různé stránky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</a:tr>
              <a:tr h="4972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Obsahuje pouze text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Obsahuje obrázky, videa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Můžeme vkládat obrázky, videa, aplikace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</a:tr>
              <a:tr h="248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Nestrukturovaná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Částečně strukturovaná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Můžeme řídit strukturu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</a:tr>
              <a:tr h="4972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Konsensus komunity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Částečně moderováno dobrovolníky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Můžeme volit, kdo bude moderovat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</a:tr>
              <a:tr h="4972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Otevřený přístup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Otevřený přístup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Přístup můžeme omezovat dle našich potřeb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</a:tr>
              <a:tr h="7459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Kdokoliv může číst a editovat kteroukoliv stránku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Prakticky kdokoliv může editovat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Různá přístupová práva pro různé stránky a různé autory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</a:tr>
              <a:tr h="4972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Kolektivní pracovní prostory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Kolektivní pracovní prostory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Soukromé pracovní prostory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</a:tr>
              <a:tr h="7459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Samostatná aplikace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Samostatná aplikace provázána s dalšími projekty </a:t>
                      </a:r>
                      <a:r>
                        <a:rPr lang="cs-CZ" sz="1800" dirty="0" smtClean="0">
                          <a:effectLst/>
                        </a:rPr>
                        <a:t>WF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Možná integrace s dalšími projekty, včetně projektů WP Foundation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</a:tr>
              <a:tr h="248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Nikdy neukončená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Nikdy neukončená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Může stanovit lhůty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</a:tr>
              <a:tr h="9945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>
                          <a:effectLst/>
                        </a:rPr>
                        <a:t>Obsah „tak jak je“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Obsah je editován komunitou, </a:t>
                      </a:r>
                      <a:r>
                        <a:rPr lang="cs-CZ" sz="1800" dirty="0" smtClean="0">
                          <a:effectLst/>
                        </a:rPr>
                        <a:t>recenzní </a:t>
                      </a:r>
                      <a:r>
                        <a:rPr lang="cs-CZ" sz="1800" dirty="0">
                          <a:effectLst/>
                        </a:rPr>
                        <a:t>řízení pro „Dobré“ a „Nejlepší“ 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800" dirty="0">
                          <a:effectLst/>
                        </a:rPr>
                        <a:t>Můžeme zavést recenzní řízení, hodnocení a zamykání stránek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1171" marR="111171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52675" y="18811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59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wiki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Plusy</a:t>
            </a:r>
          </a:p>
          <a:p>
            <a:pPr lvl="1"/>
            <a:r>
              <a:rPr lang="cs-CZ" dirty="0" smtClean="0"/>
              <a:t>Vlastní pravidla, situace </a:t>
            </a:r>
          </a:p>
          <a:p>
            <a:pPr lvl="1"/>
            <a:r>
              <a:rPr lang="cs-CZ" dirty="0" smtClean="0"/>
              <a:t>„</a:t>
            </a:r>
            <a:r>
              <a:rPr lang="cs-CZ" dirty="0"/>
              <a:t>P</a:t>
            </a:r>
            <a:r>
              <a:rPr lang="cs-CZ" dirty="0" smtClean="0"/>
              <a:t>lně pod kontrolou“</a:t>
            </a:r>
          </a:p>
          <a:p>
            <a:r>
              <a:rPr lang="cs-CZ" dirty="0" smtClean="0"/>
              <a:t>Mínusy</a:t>
            </a:r>
          </a:p>
          <a:p>
            <a:pPr lvl="1"/>
            <a:r>
              <a:rPr lang="cs-CZ" dirty="0" smtClean="0"/>
              <a:t>Musíme se starat i o software a hw</a:t>
            </a:r>
          </a:p>
          <a:p>
            <a:pPr lvl="1"/>
            <a:r>
              <a:rPr lang="cs-CZ" dirty="0" smtClean="0"/>
              <a:t>Nutnost updatů, záloh apod.</a:t>
            </a:r>
          </a:p>
          <a:p>
            <a:pPr lvl="1"/>
            <a:r>
              <a:rPr lang="cs-CZ" dirty="0" smtClean="0"/>
              <a:t>Boj se </a:t>
            </a:r>
            <a:r>
              <a:rPr lang="cs-CZ" dirty="0" err="1" smtClean="0"/>
              <a:t>spammery</a:t>
            </a:r>
            <a:r>
              <a:rPr lang="cs-CZ" dirty="0" smtClean="0"/>
              <a:t> a hackery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45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Psaní do Wikipedie - 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Volná přístupnost – autoři=žáci  vědí, že jejich dílo bude volné a užitečné „věčně“</a:t>
            </a:r>
          </a:p>
          <a:p>
            <a:r>
              <a:rPr lang="cs-CZ" dirty="0" smtClean="0"/>
              <a:t>Není třeba se starat o sw</a:t>
            </a:r>
          </a:p>
          <a:p>
            <a:r>
              <a:rPr lang="cs-CZ" dirty="0" smtClean="0"/>
              <a:t>Jsou dostupné podrobné návody, většinou i v češtině</a:t>
            </a:r>
          </a:p>
          <a:p>
            <a:r>
              <a:rPr lang="cs-CZ" dirty="0" smtClean="0"/>
              <a:t>Jsou dostupná jasná pravidla, jak má článek vypadat</a:t>
            </a:r>
            <a:br>
              <a:rPr lang="cs-CZ" dirty="0" smtClean="0"/>
            </a:br>
            <a:r>
              <a:rPr lang="cs-CZ" dirty="0" smtClean="0"/>
              <a:t>(+ pravidla Dobrý, Nejlepší)</a:t>
            </a:r>
          </a:p>
          <a:p>
            <a:r>
              <a:rPr lang="cs-CZ" dirty="0" smtClean="0"/>
              <a:t>Jasná pravidla zacházení s autorskými právy, kontrola roboty</a:t>
            </a:r>
          </a:p>
          <a:p>
            <a:r>
              <a:rPr lang="cs-CZ" dirty="0" smtClean="0"/>
              <a:t>Širší komunita editorů – mohou učiteli pomoci</a:t>
            </a:r>
          </a:p>
          <a:p>
            <a:r>
              <a:rPr lang="cs-CZ" dirty="0" smtClean="0"/>
              <a:t>Využití odkazů na další stránky, obrázky z </a:t>
            </a:r>
            <a:r>
              <a:rPr lang="cs-CZ" dirty="0" err="1" smtClean="0"/>
              <a:t>Commons</a:t>
            </a:r>
            <a:r>
              <a:rPr lang="cs-CZ" dirty="0" smtClean="0"/>
              <a:t>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53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Psaní do Wikipedie - zápory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 sám by měl dobře chápat principy Wikipedie (Ověřitelnost</a:t>
            </a:r>
            <a:r>
              <a:rPr lang="cs-CZ" dirty="0"/>
              <a:t>, Nezaujatý úhel pohledu, Žádný vlastní </a:t>
            </a:r>
            <a:r>
              <a:rPr lang="cs-CZ" dirty="0" smtClean="0"/>
              <a:t>výzkum)</a:t>
            </a:r>
          </a:p>
          <a:p>
            <a:r>
              <a:rPr lang="cs-CZ" dirty="0"/>
              <a:t>Učitel musí mít dostatečné znalosti autorského práva </a:t>
            </a:r>
            <a:endParaRPr lang="cs-CZ" dirty="0" smtClean="0"/>
          </a:p>
          <a:p>
            <a:r>
              <a:rPr lang="cs-CZ" dirty="0" smtClean="0"/>
              <a:t>Při práci na kontroverzních tématech možnost útoků ze strany komunity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3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školních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CZ </a:t>
            </a:r>
          </a:p>
          <a:p>
            <a:pPr lvl="1"/>
            <a:r>
              <a:rPr lang="cs-CZ" dirty="0" smtClean="0"/>
              <a:t>Málo – když už, tak učitelé často nedávají vědět</a:t>
            </a:r>
          </a:p>
          <a:p>
            <a:r>
              <a:rPr lang="cs-CZ" dirty="0" smtClean="0"/>
              <a:t>EN</a:t>
            </a:r>
          </a:p>
          <a:p>
            <a:pPr lvl="1"/>
            <a:r>
              <a:rPr lang="cs-CZ" dirty="0" smtClean="0"/>
              <a:t>Velmi oblíbené, každoročně několik desítek projektů, </a:t>
            </a:r>
          </a:p>
          <a:p>
            <a:pPr lvl="1"/>
            <a:r>
              <a:rPr lang="cs-CZ" dirty="0" smtClean="0"/>
              <a:t>Nejúspěšnější „</a:t>
            </a:r>
            <a:r>
              <a:rPr lang="cs-CZ" dirty="0" err="1" smtClean="0"/>
              <a:t>Murder</a:t>
            </a:r>
            <a:r>
              <a:rPr lang="cs-CZ" dirty="0" smtClean="0"/>
              <a:t>, </a:t>
            </a:r>
            <a:r>
              <a:rPr lang="cs-CZ" dirty="0" err="1"/>
              <a:t>Madness</a:t>
            </a:r>
            <a:r>
              <a:rPr lang="cs-CZ" dirty="0"/>
              <a:t> and </a:t>
            </a:r>
            <a:r>
              <a:rPr lang="cs-CZ" dirty="0" err="1" smtClean="0"/>
              <a:t>Mayhem</a:t>
            </a:r>
            <a:r>
              <a:rPr lang="cs-CZ" dirty="0" smtClean="0"/>
              <a:t>“ – za 15 týdnů 12 článků – 3 </a:t>
            </a:r>
            <a:r>
              <a:rPr lang="cs-CZ" dirty="0" err="1" smtClean="0"/>
              <a:t>Exc</a:t>
            </a:r>
            <a:r>
              <a:rPr lang="cs-CZ" dirty="0" smtClean="0"/>
              <a:t>, 8 </a:t>
            </a:r>
            <a:r>
              <a:rPr lang="cs-CZ" dirty="0" err="1" smtClean="0"/>
              <a:t>Good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49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Alternativní cesta – vlastní rozsáhlejší wiki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Příklad </a:t>
            </a:r>
            <a:r>
              <a:rPr lang="cs-CZ" dirty="0" smtClean="0">
                <a:hlinkClick r:id="rId2"/>
              </a:rPr>
              <a:t>www.enviwiki.cz</a:t>
            </a:r>
            <a:r>
              <a:rPr lang="cs-CZ" dirty="0" smtClean="0"/>
              <a:t> </a:t>
            </a:r>
          </a:p>
          <a:p>
            <a:r>
              <a:rPr lang="cs-CZ" dirty="0" smtClean="0"/>
              <a:t>Důvody použití vlastní wiki</a:t>
            </a:r>
          </a:p>
          <a:p>
            <a:pPr lvl="1"/>
            <a:r>
              <a:rPr lang="cs-CZ" dirty="0" smtClean="0"/>
              <a:t>Možnost využití i pro jiné, než encyklopedické texty</a:t>
            </a:r>
          </a:p>
          <a:p>
            <a:pPr lvl="1"/>
            <a:r>
              <a:rPr lang="cs-CZ" dirty="0" smtClean="0"/>
              <a:t>Možnost recenzního řízení a hodnocení hesel recenzenty</a:t>
            </a:r>
          </a:p>
          <a:p>
            <a:r>
              <a:rPr lang="cs-CZ" dirty="0" smtClean="0"/>
              <a:t>Co největší propojení s WF projekty</a:t>
            </a:r>
          </a:p>
          <a:p>
            <a:pPr lvl="1"/>
            <a:r>
              <a:rPr lang="cs-CZ" dirty="0" smtClean="0"/>
              <a:t>Obrázky na </a:t>
            </a:r>
            <a:r>
              <a:rPr lang="cs-CZ" dirty="0" err="1" smtClean="0"/>
              <a:t>Commons</a:t>
            </a:r>
            <a:endParaRPr lang="cs-CZ" dirty="0" smtClean="0"/>
          </a:p>
          <a:p>
            <a:pPr lvl="1"/>
            <a:r>
              <a:rPr lang="cs-CZ" dirty="0" smtClean="0"/>
              <a:t>Jednoduché propojení na hesla na WP</a:t>
            </a:r>
          </a:p>
          <a:p>
            <a:pPr lvl="1"/>
            <a:r>
              <a:rPr lang="cs-CZ" dirty="0" smtClean="0"/>
              <a:t>Stejná licence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91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COZP">
  <a:themeElements>
    <a:clrScheme name="sablona_prezentace_10_2004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Vlastní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blona_prezentace_10_2004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prezentace_10_2004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prezentace_10_2004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10_2004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prezentace_10_2004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10_2004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10_2004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10_2004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Dlouha_SCO_2011</Template>
  <TotalTime>745</TotalTime>
  <Words>500</Words>
  <Application>Microsoft Office PowerPoint</Application>
  <PresentationFormat>Předvádění na obrazovce (4:3)</PresentationFormat>
  <Paragraphs>146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Prezentace_COZP</vt:lpstr>
      <vt:lpstr>Výuka v otevřeném virtuálním prostoru – Wikipedie, nebo vlastní wiki? </vt:lpstr>
      <vt:lpstr>Wiki software</vt:lpstr>
      <vt:lpstr>Příklady využití wiki</vt:lpstr>
      <vt:lpstr>Prezentace aplikace PowerPoint</vt:lpstr>
      <vt:lpstr>Vlastní wiki</vt:lpstr>
      <vt:lpstr>Psaní do Wikipedie - klady</vt:lpstr>
      <vt:lpstr>Psaní do Wikipedie - zápory</vt:lpstr>
      <vt:lpstr>Příklady školních projektů</vt:lpstr>
      <vt:lpstr>Alternativní cesta – vlastní rozsáhlejší wiki</vt:lpstr>
      <vt:lpstr>Prezentace aplikace PowerPoint</vt:lpstr>
    </vt:vector>
  </TitlesOfParts>
  <Company>Univerzita Karlova v Praze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Výuka v otevřeném virtuálním prostoru – Wikipedie, nebo vlastní wiki? </dc:title>
  <dc:creator>Jiří Dlouhý</dc:creator>
  <cp:lastModifiedBy>Jiří Dlouhý</cp:lastModifiedBy>
  <cp:revision>5</cp:revision>
  <dcterms:created xsi:type="dcterms:W3CDTF">2011-06-21T19:39:10Z</dcterms:created>
  <dcterms:modified xsi:type="dcterms:W3CDTF">2011-06-22T08:04:19Z</dcterms:modified>
</cp:coreProperties>
</file>